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0" r:id="rId5"/>
  </p:sldMasterIdLst>
  <p:notesMasterIdLst>
    <p:notesMasterId r:id="rId7"/>
  </p:notesMasterIdLst>
  <p:handoutMasterIdLst>
    <p:handoutMasterId r:id="rId8"/>
  </p:handoutMasterIdLst>
  <p:sldIdLst>
    <p:sldId id="395" r:id="rId6"/>
  </p:sldIdLst>
  <p:sldSz cx="9144000" cy="5143500" type="screen16x9"/>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9">
          <p15:clr>
            <a:srgbClr val="A4A3A4"/>
          </p15:clr>
        </p15:guide>
        <p15:guide id="2" orient="horz" pos="645">
          <p15:clr>
            <a:srgbClr val="A4A3A4"/>
          </p15:clr>
        </p15:guide>
        <p15:guide id="3" orient="horz" pos="2753">
          <p15:clr>
            <a:srgbClr val="A4A3A4"/>
          </p15:clr>
        </p15:guide>
        <p15:guide id="4" orient="horz" pos="2269">
          <p15:clr>
            <a:srgbClr val="A4A3A4"/>
          </p15:clr>
        </p15:guide>
        <p15:guide id="5" orient="horz" pos="962">
          <p15:clr>
            <a:srgbClr val="A4A3A4"/>
          </p15:clr>
        </p15:guide>
        <p15:guide id="6" orient="horz" pos="1288">
          <p15:clr>
            <a:srgbClr val="A4A3A4"/>
          </p15:clr>
        </p15:guide>
        <p15:guide id="7" orient="horz" pos="1610">
          <p15:clr>
            <a:srgbClr val="A4A3A4"/>
          </p15:clr>
        </p15:guide>
        <p15:guide id="8" orient="horz" pos="1941">
          <p15:clr>
            <a:srgbClr val="A4A3A4"/>
          </p15:clr>
        </p15:guide>
        <p15:guide id="9" orient="horz" pos="2914">
          <p15:clr>
            <a:srgbClr val="A4A3A4"/>
          </p15:clr>
        </p15:guide>
        <p15:guide id="10" orient="horz" pos="2591">
          <p15:clr>
            <a:srgbClr val="A4A3A4"/>
          </p15:clr>
        </p15:guide>
        <p15:guide id="11" pos="4034">
          <p15:clr>
            <a:srgbClr val="A4A3A4"/>
          </p15:clr>
        </p15:guide>
        <p15:guide id="12" pos="1151">
          <p15:clr>
            <a:srgbClr val="A4A3A4"/>
          </p15:clr>
        </p15:guide>
        <p15:guide id="13" pos="291">
          <p15:clr>
            <a:srgbClr val="A4A3A4"/>
          </p15:clr>
        </p15:guide>
        <p15:guide id="14" pos="5469">
          <p15:clr>
            <a:srgbClr val="A4A3A4"/>
          </p15:clr>
        </p15:guide>
        <p15:guide id="15" pos="4608">
          <p15:clr>
            <a:srgbClr val="A4A3A4"/>
          </p15:clr>
        </p15:guide>
        <p15:guide id="16" pos="3454">
          <p15:clr>
            <a:srgbClr val="A4A3A4"/>
          </p15:clr>
        </p15:guide>
        <p15:guide id="17" pos="2879">
          <p15:clr>
            <a:srgbClr val="A4A3A4"/>
          </p15:clr>
        </p15:guide>
        <p15:guide id="18" pos="2302">
          <p15:clr>
            <a:srgbClr val="A4A3A4"/>
          </p15:clr>
        </p15:guide>
        <p15:guide id="19" pos="1724">
          <p15:clr>
            <a:srgbClr val="A4A3A4"/>
          </p15:clr>
        </p15:guide>
        <p15:guide id="20" pos="578">
          <p15:clr>
            <a:srgbClr val="A4A3A4"/>
          </p15:clr>
        </p15:guide>
        <p15:guide id="21" pos="51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at Yildirim" initials="MY" lastIdx="23" clrIdx="0">
    <p:extLst>
      <p:ext uri="{19B8F6BF-5375-455C-9EA6-DF929625EA0E}">
        <p15:presenceInfo xmlns:p15="http://schemas.microsoft.com/office/powerpoint/2012/main" userId="S-1-5-21-1839211835-619659539-556599288-101548" providerId="AD"/>
      </p:ext>
    </p:extLst>
  </p:cmAuthor>
  <p:cmAuthor id="2" name="Bjarke Ebert" initials="BE" lastIdx="4" clrIdx="1">
    <p:extLst>
      <p:ext uri="{19B8F6BF-5375-455C-9EA6-DF929625EA0E}">
        <p15:presenceInfo xmlns:p15="http://schemas.microsoft.com/office/powerpoint/2012/main" userId="S-1-5-21-1839211835-619659539-556599288-6688" providerId="AD"/>
      </p:ext>
    </p:extLst>
  </p:cmAuthor>
  <p:cmAuthor id="3" name="Christopher Edge" initials="CE" lastIdx="125"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3729"/>
    <a:srgbClr val="A5A0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89" autoAdjust="0"/>
    <p:restoredTop sz="94884" autoAdjust="0"/>
  </p:normalViewPr>
  <p:slideViewPr>
    <p:cSldViewPr snapToGrid="0">
      <p:cViewPr varScale="1">
        <p:scale>
          <a:sx n="212" d="100"/>
          <a:sy n="212" d="100"/>
        </p:scale>
        <p:origin x="180" y="564"/>
      </p:cViewPr>
      <p:guideLst>
        <p:guide orient="horz" pos="319"/>
        <p:guide orient="horz" pos="645"/>
        <p:guide orient="horz" pos="2753"/>
        <p:guide orient="horz" pos="2269"/>
        <p:guide orient="horz" pos="962"/>
        <p:guide orient="horz" pos="1288"/>
        <p:guide orient="horz" pos="1610"/>
        <p:guide orient="horz" pos="1941"/>
        <p:guide orient="horz" pos="2914"/>
        <p:guide orient="horz" pos="2591"/>
        <p:guide pos="4034"/>
        <p:guide pos="1151"/>
        <p:guide pos="291"/>
        <p:guide pos="5469"/>
        <p:guide pos="4608"/>
        <p:guide pos="3454"/>
        <p:guide pos="2879"/>
        <p:guide pos="2302"/>
        <p:guide pos="1724"/>
        <p:guide pos="578"/>
        <p:guide pos="5182"/>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7451C-3127-9345-B215-375E581185A4}" type="datetimeFigureOut">
              <a:t>2/23/2022</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3335C2-AFF5-5541-82EE-05BA89BFE7AD}" type="slidenum">
              <a:t>‹#›</a:t>
            </a:fld>
            <a:endParaRPr lang="da-DK"/>
          </a:p>
        </p:txBody>
      </p:sp>
    </p:spTree>
    <p:extLst>
      <p:ext uri="{BB962C8B-B14F-4D97-AF65-F5344CB8AC3E}">
        <p14:creationId xmlns:p14="http://schemas.microsoft.com/office/powerpoint/2010/main" val="26635660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E0C4C2-CF67-4705-8C7E-37F3D76E11DA}" type="datetimeFigureOut">
              <a:rPr lang="en-US" smtClean="0"/>
              <a:t>2/23/2022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19878-C735-4833-80BB-BD34E17CD45F}" type="slidenum">
              <a:rPr lang="en-US" smtClean="0"/>
              <a:t>‹#›</a:t>
            </a:fld>
            <a:endParaRPr lang="en-US"/>
          </a:p>
        </p:txBody>
      </p:sp>
    </p:spTree>
    <p:extLst>
      <p:ext uri="{BB962C8B-B14F-4D97-AF65-F5344CB8AC3E}">
        <p14:creationId xmlns:p14="http://schemas.microsoft.com/office/powerpoint/2010/main" val="36058387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numCol="1"/>
          <a:lstStyle/>
          <a:p>
            <a:r>
              <a:rPr lang="en-GB" dirty="0"/>
              <a:t>The American Psychiatric Association (APA) describes nine depressive symptoms for diagnostic purposes</a:t>
            </a:r>
            <a:r>
              <a:rPr lang="en-US" dirty="0"/>
              <a:t>.</a:t>
            </a:r>
            <a:r>
              <a:rPr lang="en-US" baseline="30000" dirty="0"/>
              <a:t>1</a:t>
            </a:r>
            <a:endParaRPr lang="en-GB" b="1" dirty="0"/>
          </a:p>
          <a:p>
            <a:endParaRPr lang="en-GB" b="1" dirty="0"/>
          </a:p>
          <a:p>
            <a:r>
              <a:rPr lang="en-GB" b="1" dirty="0"/>
              <a:t>Depressed mood</a:t>
            </a:r>
          </a:p>
          <a:p>
            <a:pPr marL="171531" indent="-171531">
              <a:buFont typeface="Arial" panose="020B0604020202020204" pitchFamily="34" charset="0"/>
              <a:buChar char="•"/>
            </a:pPr>
            <a:r>
              <a:rPr lang="en-GB" dirty="0"/>
              <a:t>Patients may describe their mood as depressed, sad, hopeless, discouraged, or ‘down in the </a:t>
            </a:r>
            <a:r>
              <a:rPr lang="en-GB" dirty="0" err="1"/>
              <a:t>dumps’.</a:t>
            </a:r>
            <a:r>
              <a:rPr lang="en-GB" baseline="30000" dirty="0" err="1"/>
              <a:t>1</a:t>
            </a:r>
            <a:r>
              <a:rPr lang="en-GB" dirty="0"/>
              <a:t> Alternatively, the patient may describe having no feelings at all, or feeling </a:t>
            </a:r>
            <a:r>
              <a:rPr lang="en-GB" dirty="0" err="1"/>
              <a:t>anxious.</a:t>
            </a:r>
            <a:r>
              <a:rPr lang="en-GB" baseline="30000" dirty="0" err="1"/>
              <a:t>1</a:t>
            </a:r>
            <a:endParaRPr lang="en-GB" dirty="0"/>
          </a:p>
          <a:p>
            <a:pPr marL="171531" indent="-171531">
              <a:buFont typeface="Arial" panose="020B0604020202020204" pitchFamily="34" charset="0"/>
              <a:buChar char="•"/>
            </a:pPr>
            <a:r>
              <a:rPr lang="en-GB" dirty="0"/>
              <a:t>The lowered mood varies little from day to day, and is unresponsive to </a:t>
            </a:r>
            <a:r>
              <a:rPr lang="en-GB" dirty="0" err="1"/>
              <a:t>circumstances.</a:t>
            </a:r>
            <a:r>
              <a:rPr lang="en-GB" baseline="30000" dirty="0" err="1"/>
              <a:t>1,2</a:t>
            </a:r>
            <a:endParaRPr lang="en-GB" dirty="0"/>
          </a:p>
          <a:p>
            <a:pPr marL="171531" indent="-171531">
              <a:buFont typeface="Arial" panose="020B0604020202020204" pitchFamily="34" charset="0"/>
              <a:buChar char="•"/>
            </a:pPr>
            <a:r>
              <a:rPr lang="en-GB" dirty="0"/>
              <a:t>Many individuals will report or show increased irritability, e.g., persistent annoyance, hostility, or a tendency to respond to events with outwardly expressed anger, ranging from argumentativeness to </a:t>
            </a:r>
            <a:r>
              <a:rPr lang="en-GB" dirty="0" err="1"/>
              <a:t>rage.</a:t>
            </a:r>
            <a:r>
              <a:rPr lang="en-GB" baseline="30000" dirty="0" err="1"/>
              <a:t>1,3</a:t>
            </a:r>
            <a:endParaRPr lang="en-GB" dirty="0"/>
          </a:p>
          <a:p>
            <a:pPr marL="171531" indent="-171531">
              <a:buFont typeface="Arial" panose="020B0604020202020204" pitchFamily="34" charset="0"/>
              <a:buChar char="•"/>
            </a:pPr>
            <a:r>
              <a:rPr lang="en-US" dirty="0"/>
              <a:t>At least one of ‘depressed mood’ or ‘</a:t>
            </a:r>
            <a:r>
              <a:rPr lang="en-GB" dirty="0"/>
              <a:t>loss of interest or pleasure’ </a:t>
            </a:r>
            <a:r>
              <a:rPr lang="en-US" dirty="0"/>
              <a:t>is required for a diagnosis of MDD, according to APA criteria (</a:t>
            </a:r>
            <a:r>
              <a:rPr lang="en-US" i="1" dirty="0"/>
              <a:t>see section on Diagnosis of </a:t>
            </a:r>
            <a:r>
              <a:rPr lang="en-US" i="1" dirty="0" err="1"/>
              <a:t>MDD</a:t>
            </a:r>
            <a:r>
              <a:rPr lang="en-US" dirty="0"/>
              <a:t>).</a:t>
            </a:r>
            <a:r>
              <a:rPr lang="en-GB" baseline="30000" dirty="0"/>
              <a:t>1</a:t>
            </a:r>
            <a:endParaRPr lang="en-GB" dirty="0"/>
          </a:p>
          <a:p>
            <a:r>
              <a:rPr lang="en-GB" dirty="0"/>
              <a:t> </a:t>
            </a:r>
          </a:p>
          <a:p>
            <a:r>
              <a:rPr lang="en-GB" b="1" dirty="0"/>
              <a:t>Loss of interest or pleasure</a:t>
            </a:r>
          </a:p>
          <a:p>
            <a:pPr marL="171531" indent="-171531">
              <a:buFont typeface="Arial" panose="020B0604020202020204" pitchFamily="34" charset="0"/>
              <a:buChar char="•"/>
            </a:pPr>
            <a:r>
              <a:rPr lang="en-GB" dirty="0"/>
              <a:t>Loss of interest or pleasure (known as ‘anhedonia’) in all, or almost all, activities, is nearly always </a:t>
            </a:r>
            <a:r>
              <a:rPr lang="en-GB" dirty="0" err="1"/>
              <a:t>present.</a:t>
            </a:r>
            <a:r>
              <a:rPr lang="en-GB" baseline="30000" dirty="0" err="1"/>
              <a:t>1,2</a:t>
            </a:r>
            <a:endParaRPr lang="en-GB" dirty="0"/>
          </a:p>
          <a:p>
            <a:pPr marL="171531" indent="-171531">
              <a:buFont typeface="Arial" panose="020B0604020202020204" pitchFamily="34" charset="0"/>
              <a:buChar char="•"/>
            </a:pPr>
            <a:r>
              <a:rPr lang="en-GB" dirty="0"/>
              <a:t>Individuals may report feeling less interest in hobbies, ‘not caring anymore’, or not finding enjoyment in activities that were previously considered </a:t>
            </a:r>
            <a:r>
              <a:rPr lang="en-GB" dirty="0" err="1"/>
              <a:t>pleasurable.</a:t>
            </a:r>
            <a:r>
              <a:rPr lang="en-GB" baseline="30000" dirty="0" err="1"/>
              <a:t>1</a:t>
            </a:r>
            <a:endParaRPr lang="en-GB" dirty="0"/>
          </a:p>
          <a:p>
            <a:pPr marL="171531" indent="-171531">
              <a:buFont typeface="Arial" panose="020B0604020202020204" pitchFamily="34" charset="0"/>
              <a:buChar char="•"/>
            </a:pPr>
            <a:r>
              <a:rPr lang="en-GB" dirty="0"/>
              <a:t>Family members, rather than the patient, may be the ones who notice social withdrawal or neglect of pleasurable </a:t>
            </a:r>
            <a:r>
              <a:rPr lang="en-GB" dirty="0" err="1"/>
              <a:t>activities.</a:t>
            </a:r>
            <a:r>
              <a:rPr lang="en-GB" baseline="30000" dirty="0" err="1"/>
              <a:t>1</a:t>
            </a:r>
            <a:endParaRPr lang="en-GB" dirty="0"/>
          </a:p>
          <a:p>
            <a:pPr marL="171531" indent="-171531">
              <a:buFont typeface="Arial" panose="020B0604020202020204" pitchFamily="34" charset="0"/>
              <a:buChar char="•"/>
            </a:pPr>
            <a:r>
              <a:rPr lang="en-GB" dirty="0"/>
              <a:t>Some patients may experience a significant reduction in levels of sexual interest or desire (i.e., decreased libido).</a:t>
            </a:r>
            <a:r>
              <a:rPr lang="en-GB" baseline="30000" dirty="0"/>
              <a:t>1,2</a:t>
            </a:r>
            <a:endParaRPr lang="en-GB" dirty="0"/>
          </a:p>
          <a:p>
            <a:pPr marL="171531" indent="-171531">
              <a:buFont typeface="Arial" panose="020B0604020202020204" pitchFamily="34" charset="0"/>
              <a:buChar char="•"/>
            </a:pPr>
            <a:r>
              <a:rPr lang="en-US" dirty="0"/>
              <a:t>At least one of ‘depressed mood’ or ‘</a:t>
            </a:r>
            <a:r>
              <a:rPr lang="en-GB" dirty="0"/>
              <a:t>loss of interest or pleasure’ </a:t>
            </a:r>
            <a:r>
              <a:rPr lang="en-US" dirty="0"/>
              <a:t>is required for a diagnosis of MDD, according to APA criteria (</a:t>
            </a:r>
            <a:r>
              <a:rPr lang="en-US" i="1" dirty="0"/>
              <a:t>see section on Diagnosis of </a:t>
            </a:r>
            <a:r>
              <a:rPr lang="en-US" i="1" dirty="0" err="1"/>
              <a:t>MDD</a:t>
            </a:r>
            <a:r>
              <a:rPr lang="en-US" dirty="0"/>
              <a:t>).</a:t>
            </a:r>
            <a:r>
              <a:rPr lang="en-GB" baseline="30000" dirty="0"/>
              <a:t>1</a:t>
            </a:r>
            <a:endParaRPr lang="en-GB" dirty="0"/>
          </a:p>
          <a:p>
            <a:r>
              <a:rPr lang="en-GB" dirty="0"/>
              <a:t> </a:t>
            </a:r>
          </a:p>
          <a:p>
            <a:r>
              <a:rPr lang="en-GB" b="1" dirty="0"/>
              <a:t>Psychomotor agitation/retardation</a:t>
            </a:r>
          </a:p>
          <a:p>
            <a:pPr marL="171531" indent="-171531">
              <a:buFont typeface="Arial" panose="020B0604020202020204" pitchFamily="34" charset="0"/>
              <a:buChar char="•"/>
            </a:pPr>
            <a:r>
              <a:rPr lang="en-GB" dirty="0"/>
              <a:t>‘Psychomotor agitation’ describes the inability to sit still; pacing or hand-wringing; or pulling/rubbing of skin, clothing, or other </a:t>
            </a:r>
            <a:r>
              <a:rPr lang="en-GB" dirty="0" err="1"/>
              <a:t>objects.</a:t>
            </a:r>
            <a:r>
              <a:rPr lang="en-GB" baseline="30000" dirty="0" err="1"/>
              <a:t>1,2</a:t>
            </a:r>
            <a:endParaRPr lang="en-GB" dirty="0"/>
          </a:p>
          <a:p>
            <a:pPr marL="171531" indent="-171531">
              <a:buFont typeface="Arial" panose="020B0604020202020204" pitchFamily="34" charset="0"/>
              <a:buChar char="•"/>
            </a:pPr>
            <a:r>
              <a:rPr lang="en-GB" dirty="0"/>
              <a:t>‘Psychomotor retardation’ describes slowed speech, thinking, and body movements; increased pauses before answering; or speech that is decreased in volume, inflection, amount, or variety of content, or </a:t>
            </a:r>
            <a:r>
              <a:rPr lang="en-GB" dirty="0" err="1"/>
              <a:t>muteness.</a:t>
            </a:r>
            <a:r>
              <a:rPr lang="en-GB" baseline="30000" dirty="0" err="1"/>
              <a:t>1,2</a:t>
            </a:r>
            <a:endParaRPr lang="en-GB" dirty="0"/>
          </a:p>
          <a:p>
            <a:r>
              <a:rPr lang="en-GB" dirty="0"/>
              <a:t> </a:t>
            </a:r>
          </a:p>
          <a:p>
            <a:r>
              <a:rPr lang="en-GB" b="1" dirty="0"/>
              <a:t>Worthlessness/guilt</a:t>
            </a:r>
          </a:p>
          <a:p>
            <a:pPr marL="171531" indent="-171531">
              <a:buFont typeface="Arial" panose="020B0604020202020204" pitchFamily="34" charset="0"/>
              <a:buChar char="•"/>
            </a:pPr>
            <a:r>
              <a:rPr lang="en-GB" dirty="0"/>
              <a:t>Self-esteem and self-confidence are almost always reduced; feelings of worthlessness or excessive or inappropriate guilt (which may be delusional) may be </a:t>
            </a:r>
            <a:r>
              <a:rPr lang="en-GB" dirty="0" err="1"/>
              <a:t>present.</a:t>
            </a:r>
            <a:r>
              <a:rPr lang="en-GB" baseline="30000" dirty="0" err="1"/>
              <a:t>1,2</a:t>
            </a:r>
            <a:endParaRPr lang="en-GB" dirty="0"/>
          </a:p>
          <a:p>
            <a:pPr marL="171531" indent="-171531">
              <a:buFont typeface="Arial" panose="020B0604020202020204" pitchFamily="34" charset="0"/>
              <a:buChar char="•"/>
            </a:pPr>
            <a:r>
              <a:rPr lang="en-GB" dirty="0"/>
              <a:t>The sense of worthlessness or guilt may include unrealistic negative evaluations of one’s worth, or guilty preoccupations or ruminations over minor past </a:t>
            </a:r>
            <a:r>
              <a:rPr lang="en-GB" dirty="0" err="1"/>
              <a:t>failings.</a:t>
            </a:r>
            <a:r>
              <a:rPr lang="en-GB" baseline="30000" dirty="0" err="1"/>
              <a:t>1</a:t>
            </a:r>
            <a:endParaRPr lang="en-GB" dirty="0"/>
          </a:p>
          <a:p>
            <a:pPr marL="171531" indent="-171531">
              <a:buFont typeface="Arial" panose="020B0604020202020204" pitchFamily="34" charset="0"/>
              <a:buChar char="•"/>
            </a:pPr>
            <a:r>
              <a:rPr lang="en-GB" dirty="0"/>
              <a:t>Individuals often misinterpret neutral or trivial day-to-day events as evidence of personal </a:t>
            </a:r>
            <a:r>
              <a:rPr lang="en-GB" dirty="0" err="1"/>
              <a:t>defects.</a:t>
            </a:r>
            <a:r>
              <a:rPr lang="en-GB" baseline="30000" dirty="0" err="1"/>
              <a:t>1</a:t>
            </a:r>
            <a:endParaRPr lang="en-GB" dirty="0"/>
          </a:p>
          <a:p>
            <a:r>
              <a:rPr lang="en-GB" dirty="0"/>
              <a:t> </a:t>
            </a:r>
          </a:p>
          <a:p>
            <a:r>
              <a:rPr lang="en-GB" b="1" dirty="0"/>
              <a:t>Cognitive dysfunction</a:t>
            </a:r>
          </a:p>
          <a:p>
            <a:pPr marL="171531" indent="-171531">
              <a:buFont typeface="Arial" panose="020B0604020202020204" pitchFamily="34" charset="0"/>
              <a:buChar char="•"/>
            </a:pPr>
            <a:r>
              <a:rPr lang="en-GB" dirty="0"/>
              <a:t>Many individuals report an impaired ability to think, concentrate, remember things, or make even minor </a:t>
            </a:r>
            <a:r>
              <a:rPr lang="en-GB" dirty="0" err="1"/>
              <a:t>decisions.</a:t>
            </a:r>
            <a:r>
              <a:rPr lang="en-GB" baseline="30000" dirty="0" err="1"/>
              <a:t>1,2</a:t>
            </a:r>
            <a:endParaRPr lang="en-GB" dirty="0"/>
          </a:p>
          <a:p>
            <a:pPr marL="171531" indent="-171531">
              <a:buFont typeface="Arial" panose="020B0604020202020204" pitchFamily="34" charset="0"/>
              <a:buChar char="•"/>
            </a:pPr>
            <a:r>
              <a:rPr lang="en-GB" dirty="0"/>
              <a:t>Patients engaged in cognitively-demanding pursuits are often unable to </a:t>
            </a:r>
            <a:r>
              <a:rPr lang="en-GB" dirty="0" err="1"/>
              <a:t>function.</a:t>
            </a:r>
            <a:r>
              <a:rPr lang="en-GB" baseline="30000" dirty="0" err="1"/>
              <a:t>1</a:t>
            </a:r>
            <a:endParaRPr lang="en-GB" dirty="0"/>
          </a:p>
          <a:p>
            <a:r>
              <a:rPr lang="en-GB" dirty="0"/>
              <a:t> </a:t>
            </a:r>
          </a:p>
          <a:p>
            <a:r>
              <a:rPr lang="en-GB" b="1" dirty="0"/>
              <a:t>Fatigue</a:t>
            </a:r>
          </a:p>
          <a:p>
            <a:pPr marL="171531" indent="-171531">
              <a:buFont typeface="Arial" panose="020B0604020202020204" pitchFamily="34" charset="0"/>
              <a:buChar char="•"/>
            </a:pPr>
            <a:r>
              <a:rPr lang="en-GB" dirty="0"/>
              <a:t>Decreased energy, tiredness, and fatigue are </a:t>
            </a:r>
            <a:r>
              <a:rPr lang="en-GB" dirty="0" err="1"/>
              <a:t>common.</a:t>
            </a:r>
            <a:r>
              <a:rPr lang="en-GB" baseline="30000" dirty="0" err="1"/>
              <a:t>1,2</a:t>
            </a:r>
            <a:endParaRPr lang="en-GB" dirty="0"/>
          </a:p>
          <a:p>
            <a:pPr marL="171531" indent="-171531">
              <a:buFont typeface="Arial" panose="020B0604020202020204" pitchFamily="34" charset="0"/>
              <a:buChar char="•"/>
            </a:pPr>
            <a:r>
              <a:rPr lang="en-GB" dirty="0"/>
              <a:t>Even the smallest tasks seem to require substantial effort, and result in marked </a:t>
            </a:r>
            <a:r>
              <a:rPr lang="en-GB" dirty="0" err="1"/>
              <a:t>tiredness.</a:t>
            </a:r>
            <a:r>
              <a:rPr lang="en-GB" baseline="30000" dirty="0" err="1"/>
              <a:t>1,2</a:t>
            </a:r>
            <a:endParaRPr lang="en-GB" dirty="0"/>
          </a:p>
          <a:p>
            <a:pPr marL="171531" indent="-171531">
              <a:buFont typeface="Arial" panose="020B0604020202020204" pitchFamily="34" charset="0"/>
              <a:buChar char="•"/>
            </a:pPr>
            <a:r>
              <a:rPr lang="en-GB" dirty="0"/>
              <a:t>Patients may complain that, for example, washing and dressing in the morning are exhausting and take twice as long as </a:t>
            </a:r>
            <a:r>
              <a:rPr lang="en-GB" dirty="0" err="1"/>
              <a:t>usual.</a:t>
            </a:r>
            <a:r>
              <a:rPr lang="en-GB" baseline="30000" dirty="0" err="1"/>
              <a:t>1</a:t>
            </a:r>
            <a:endParaRPr lang="en-GB" dirty="0"/>
          </a:p>
          <a:p>
            <a:r>
              <a:rPr lang="en-GB" dirty="0"/>
              <a:t> </a:t>
            </a:r>
          </a:p>
          <a:p>
            <a:r>
              <a:rPr lang="en-GB" b="1" dirty="0"/>
              <a:t>Thoughts of death/suicide</a:t>
            </a:r>
          </a:p>
          <a:p>
            <a:pPr marL="171531" indent="-171531">
              <a:buFont typeface="Arial" panose="020B0604020202020204" pitchFamily="34" charset="0"/>
              <a:buChar char="•"/>
            </a:pPr>
            <a:r>
              <a:rPr lang="en-GB" dirty="0"/>
              <a:t>Recurrent thoughts of death, suicidal ideation, or suicide attempts, are </a:t>
            </a:r>
            <a:r>
              <a:rPr lang="en-GB" dirty="0" err="1"/>
              <a:t>common.</a:t>
            </a:r>
            <a:r>
              <a:rPr lang="en-GB" baseline="30000" dirty="0" err="1"/>
              <a:t>1</a:t>
            </a:r>
            <a:endParaRPr lang="en-GB" dirty="0"/>
          </a:p>
          <a:p>
            <a:pPr marL="171531" indent="-171531">
              <a:buFont typeface="Arial" panose="020B0604020202020204" pitchFamily="34" charset="0"/>
              <a:buChar char="•"/>
            </a:pPr>
            <a:r>
              <a:rPr lang="en-GB" dirty="0"/>
              <a:t>The severity of suicidal thoughts ranges from a passive wish to not awaken in the morning or a belief that others would be better off if the individual were dead, to transient but recurrent thoughts of committing suicide, to a specific suicide </a:t>
            </a:r>
            <a:r>
              <a:rPr lang="en-GB" dirty="0" err="1"/>
              <a:t>plan.</a:t>
            </a:r>
            <a:r>
              <a:rPr lang="en-GB" baseline="30000" dirty="0" err="1"/>
              <a:t>1</a:t>
            </a:r>
            <a:endParaRPr lang="en-GB" dirty="0"/>
          </a:p>
          <a:p>
            <a:r>
              <a:rPr lang="en-GB" dirty="0"/>
              <a:t> </a:t>
            </a:r>
          </a:p>
          <a:p>
            <a:r>
              <a:rPr lang="en-GB" b="1" dirty="0"/>
              <a:t>Weight/appetite change</a:t>
            </a:r>
          </a:p>
          <a:p>
            <a:pPr marL="171531" indent="-171531">
              <a:buFont typeface="Arial" panose="020B0604020202020204" pitchFamily="34" charset="0"/>
              <a:buChar char="•"/>
            </a:pPr>
            <a:r>
              <a:rPr lang="en-GB" dirty="0"/>
              <a:t>Patients may experience either a reduction or an increase in appetite, which can present as significant weight loss (without dieting) or weight </a:t>
            </a:r>
            <a:r>
              <a:rPr lang="en-GB" dirty="0" err="1"/>
              <a:t>gain.</a:t>
            </a:r>
            <a:r>
              <a:rPr lang="en-GB" baseline="30000" dirty="0" err="1"/>
              <a:t>1</a:t>
            </a:r>
            <a:endParaRPr lang="en-GB" dirty="0"/>
          </a:p>
          <a:p>
            <a:pPr marL="171531" indent="-171531">
              <a:buFont typeface="Arial" panose="020B0604020202020204" pitchFamily="34" charset="0"/>
              <a:buChar char="•"/>
            </a:pPr>
            <a:r>
              <a:rPr lang="en-GB" dirty="0"/>
              <a:t>Some patients report that they have to force themselves to eat; others report a craving for specific foods (e.g., sweets or other carbohydrates).</a:t>
            </a:r>
            <a:r>
              <a:rPr lang="en-GB" baseline="30000" dirty="0"/>
              <a:t>1</a:t>
            </a:r>
            <a:endParaRPr lang="en-GB" dirty="0"/>
          </a:p>
          <a:p>
            <a:r>
              <a:rPr lang="en-GB" dirty="0"/>
              <a:t> </a:t>
            </a:r>
          </a:p>
          <a:p>
            <a:r>
              <a:rPr lang="en-GB" b="1" dirty="0"/>
              <a:t>Sleep disturbance</a:t>
            </a:r>
          </a:p>
          <a:p>
            <a:pPr marL="171531" indent="-171531">
              <a:buFont typeface="Arial" panose="020B0604020202020204" pitchFamily="34" charset="0"/>
              <a:buChar char="•"/>
            </a:pPr>
            <a:r>
              <a:rPr lang="en-GB" dirty="0"/>
              <a:t>Sleep is usually disturbed, and may take the form of either difficulty sleeping (insomnia), or sleeping excessively (hypersomnia).</a:t>
            </a:r>
            <a:r>
              <a:rPr lang="en-GB" baseline="30000" dirty="0"/>
              <a:t>1,2</a:t>
            </a:r>
            <a:endParaRPr lang="en-GB" dirty="0"/>
          </a:p>
          <a:p>
            <a:pPr marL="171531" indent="-171531">
              <a:buFont typeface="Arial" panose="020B0604020202020204" pitchFamily="34" charset="0"/>
              <a:buChar char="•"/>
            </a:pPr>
            <a:r>
              <a:rPr lang="en-GB" dirty="0"/>
              <a:t>‘Initial insomnia’ is having difficulty falling asleep, ‘middle insomnia’ is waking up during the night and then having difficulty returning to sleep, and ‘terminal insomnia’ is waking too early and being unable to return to </a:t>
            </a:r>
            <a:r>
              <a:rPr lang="en-GB" dirty="0" err="1"/>
              <a:t>sleep.</a:t>
            </a:r>
            <a:r>
              <a:rPr lang="en-GB" baseline="30000" dirty="0" err="1"/>
              <a:t>1</a:t>
            </a:r>
            <a:endParaRPr lang="en-GB" dirty="0"/>
          </a:p>
          <a:p>
            <a:pPr marL="171531" indent="-171531">
              <a:buFont typeface="Arial" panose="020B0604020202020204" pitchFamily="34" charset="0"/>
              <a:buChar char="•"/>
            </a:pPr>
            <a:r>
              <a:rPr lang="en-GB" dirty="0"/>
              <a:t>Hypersomnia may take the form of prolonged sleep at night, or increased daytime </a:t>
            </a:r>
            <a:r>
              <a:rPr lang="en-GB" dirty="0" err="1"/>
              <a:t>sleep.</a:t>
            </a:r>
            <a:r>
              <a:rPr lang="en-GB" baseline="30000" dirty="0" err="1"/>
              <a:t>1</a:t>
            </a:r>
            <a:endParaRPr lang="en-GB" dirty="0"/>
          </a:p>
          <a:p>
            <a:endParaRPr lang="en-GB" dirty="0"/>
          </a:p>
          <a:p>
            <a:r>
              <a:rPr lang="en-GB" b="1" dirty="0"/>
              <a:t>References:</a:t>
            </a:r>
          </a:p>
          <a:p>
            <a:r>
              <a:rPr lang="en-GB" dirty="0"/>
              <a:t>1. American Psychiatric Association. Diagnostic and Statistical Manual of Mental Disorders. Fifth Edition (DSM-5™). © American Psychiatric Association, 2013.</a:t>
            </a:r>
          </a:p>
          <a:p>
            <a:r>
              <a:rPr lang="en-GB" dirty="0"/>
              <a:t>2. World Health Organization (WHO). International Statistical Classification of Diseases and Related Health Problems 10</a:t>
            </a:r>
            <a:r>
              <a:rPr lang="en-GB" baseline="30000" dirty="0"/>
              <a:t>th</a:t>
            </a:r>
            <a:r>
              <a:rPr lang="en-GB" dirty="0"/>
              <a:t> Revision (ICD-10) Version for 2010. http://apps.who.int/classifications/icd10/browse/2010/en. Accessed 12</a:t>
            </a:r>
            <a:r>
              <a:rPr lang="en-GB" baseline="30000" dirty="0"/>
              <a:t>th</a:t>
            </a:r>
            <a:r>
              <a:rPr lang="en-GB" dirty="0"/>
              <a:t> March 2014. </a:t>
            </a:r>
          </a:p>
          <a:p>
            <a:r>
              <a:rPr lang="en-GB" dirty="0"/>
              <a:t>3. Judd LL, </a:t>
            </a:r>
            <a:r>
              <a:rPr lang="en-GB" dirty="0" err="1"/>
              <a:t>Schettler</a:t>
            </a:r>
            <a:r>
              <a:rPr lang="en-GB" dirty="0"/>
              <a:t> PJ, </a:t>
            </a:r>
            <a:r>
              <a:rPr lang="en-GB" dirty="0" err="1"/>
              <a:t>Coryell</a:t>
            </a:r>
            <a:r>
              <a:rPr lang="en-GB" dirty="0"/>
              <a:t> W, et al. Overt irritability/anger in unipolar major depressive episodes: past and current characteristics and implications for long-term course. JAMA Psychiatry 2013; 70 (11): 1171–1180.</a:t>
            </a:r>
          </a:p>
          <a:p>
            <a:endParaRPr lang="en-GB" dirty="0"/>
          </a:p>
        </p:txBody>
      </p:sp>
      <p:sp>
        <p:nvSpPr>
          <p:cNvPr id="4" name="Slide Number Placeholder 3"/>
          <p:cNvSpPr>
            <a:spLocks noGrp="1"/>
          </p:cNvSpPr>
          <p:nvPr>
            <p:ph type="sldNum" sz="quarter" idx="10"/>
          </p:nvPr>
        </p:nvSpPr>
        <p:spPr/>
        <p:txBody>
          <a:bodyPr/>
          <a:lstStyle/>
          <a:p>
            <a:fld id="{5A30DA07-0486-4231-977F-A24CC1379569}" type="slidenum">
              <a:rPr lang="en-GB" smtClean="0"/>
              <a:pPr/>
              <a:t>1</a:t>
            </a:fld>
            <a:endParaRPr lang="en-GB" dirty="0"/>
          </a:p>
        </p:txBody>
      </p:sp>
    </p:spTree>
    <p:extLst>
      <p:ext uri="{BB962C8B-B14F-4D97-AF65-F5344CB8AC3E}">
        <p14:creationId xmlns:p14="http://schemas.microsoft.com/office/powerpoint/2010/main" val="1095717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09822988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43812425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97086871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5949551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62785964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99814281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218899915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71626891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44865052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1832735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0980261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404812" y="1062589"/>
            <a:ext cx="8333186" cy="480413"/>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050" dirty="0">
                <a:solidFill>
                  <a:srgbClr val="3F1A01"/>
                </a:solidFill>
              </a:defRPr>
            </a:lvl1pPr>
          </a:lstStyle>
          <a:p>
            <a:pPr marL="135000" lvl="0" indent="-135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404813" y="1745502"/>
            <a:ext cx="8333185" cy="2628498"/>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766367629"/>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56652892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824631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40865676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10696843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57997" y="393698"/>
            <a:ext cx="1080000" cy="211122"/>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52187772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9144000" cy="51435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2B2B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1" name="Logo">
            <a:extLst>
              <a:ext uri="{FF2B5EF4-FFF2-40B4-BE49-F238E27FC236}">
                <a16:creationId xmlns:a16="http://schemas.microsoft.com/office/drawing/2014/main" id="{4FEAB3C7-1F67-4064-B58F-EF2762E1660F}"/>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558917353"/>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9144000" cy="51435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0719894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9144000" cy="51435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F0F0F0"/>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47400538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9144000" cy="51435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E1D8BF"/>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530045009"/>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9144000" cy="51435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35143974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27354284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15159587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9144000" cy="51435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D9D1CC"/>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85DF6064-7F5D-4C69-AAE5-824283C29DC0}"/>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6770702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9144000" cy="51435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4"/>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BD245161-57E0-41D6-9F32-BFC30FCF8F88}"/>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20079780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9144000" cy="51435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0C4D6"/>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FDB19305-59F9-405C-84BE-675FD40C5C6C}"/>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65143252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9144000" cy="51435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5"/>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7AB909CE-222C-48CF-865C-8AAD4BAF45B1}"/>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26088233"/>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74671507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4657521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294426511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228508850"/>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41713929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22740107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46153639"/>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114425" y="2085750"/>
            <a:ext cx="6915150" cy="830997"/>
          </a:xfrm>
          <a:prstGeom prst="rect">
            <a:avLst/>
          </a:prstGeom>
          <a:noFill/>
        </p:spPr>
        <p:txBody>
          <a:bodyPr wrap="square" rtlCol="0">
            <a:spAutoFit/>
          </a:bodyPr>
          <a:lstStyle/>
          <a:p>
            <a:r>
              <a:rPr lang="en-GB" sz="2700" b="1">
                <a:solidFill>
                  <a:srgbClr val="3F1A01"/>
                </a:solidFill>
                <a:latin typeface="+mj-lt"/>
                <a:cs typeface="Times New Roman" panose="02020603050405020304" pitchFamily="18" charset="0"/>
              </a:rPr>
              <a:t>Delete all masterslides after this slide.</a:t>
            </a:r>
          </a:p>
          <a:p>
            <a:r>
              <a:rPr lang="en-GB" sz="2100">
                <a:solidFill>
                  <a:srgbClr val="B59E5F"/>
                </a:solidFill>
                <a:latin typeface="Times New Roman" panose="02020603050405020304" pitchFamily="18" charset="0"/>
                <a:cs typeface="Times New Roman" panose="02020603050405020304" pitchFamily="18" charset="0"/>
              </a:rPr>
              <a:t>They are not part of this presentation.</a:t>
            </a:r>
            <a:endParaRPr lang="en-GB" sz="21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625157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294388"/>
            <a:ext cx="7886700" cy="845798"/>
          </a:xfrm>
        </p:spPr>
        <p:txBody>
          <a:bodyPr anchor="t">
            <a:normAutofit/>
          </a:bodyPr>
          <a:lstStyle>
            <a:lvl1pPr>
              <a:defRPr sz="3000"/>
            </a:lvl1pPr>
          </a:lstStyle>
          <a:p>
            <a:r>
              <a:rPr lang="da-DK"/>
              <a:t>Click to chapter title</a:t>
            </a:r>
            <a:br>
              <a:rPr lang="da-DK"/>
            </a:br>
            <a:r>
              <a:rPr lang="da-DK"/>
              <a:t>in two lines</a:t>
            </a:r>
            <a:endParaRPr lang="en-US"/>
          </a:p>
        </p:txBody>
      </p:sp>
      <p:sp>
        <p:nvSpPr>
          <p:cNvPr id="8" name="Rectangle 7"/>
          <p:cNvSpPr/>
          <p:nvPr userDrawn="1"/>
        </p:nvSpPr>
        <p:spPr>
          <a:xfrm>
            <a:off x="0" y="1"/>
            <a:ext cx="9144000" cy="617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solidFill>
            </a:endParaRPr>
          </a:p>
        </p:txBody>
      </p:sp>
      <p:cxnSp>
        <p:nvCxnSpPr>
          <p:cNvPr id="9" name="Straight Connector 8"/>
          <p:cNvCxnSpPr/>
          <p:nvPr userDrawn="1"/>
        </p:nvCxnSpPr>
        <p:spPr>
          <a:xfrm>
            <a:off x="659265" y="3791656"/>
            <a:ext cx="7856085" cy="1280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623888" y="3846910"/>
            <a:ext cx="7886700" cy="825503"/>
          </a:xfrm>
        </p:spPr>
        <p:txBody>
          <a:bodyPr>
            <a:normAutofit/>
          </a:bodyPr>
          <a:lstStyle>
            <a:lvl1pPr marL="0" indent="0">
              <a:buNone/>
              <a:defRPr sz="1350" b="1">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Click to add chapter subtitle</a:t>
            </a:r>
          </a:p>
        </p:txBody>
      </p:sp>
      <p:sp>
        <p:nvSpPr>
          <p:cNvPr id="10" name="Text Placeholder 10"/>
          <p:cNvSpPr>
            <a:spLocks noGrp="1"/>
          </p:cNvSpPr>
          <p:nvPr>
            <p:ph type="body" sz="quarter" idx="14"/>
          </p:nvPr>
        </p:nvSpPr>
        <p:spPr>
          <a:xfrm>
            <a:off x="629035" y="4767263"/>
            <a:ext cx="6718823" cy="273844"/>
          </a:xfrm>
        </p:spPr>
        <p:txBody>
          <a:bodyPr anchor="ctr">
            <a:noAutofit/>
          </a:bodyPr>
          <a:lstStyle>
            <a:lvl1pPr marL="0" indent="0" algn="l">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20731672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Footer Placeholder 4"/>
          <p:cNvSpPr>
            <a:spLocks noGrp="1"/>
          </p:cNvSpPr>
          <p:nvPr>
            <p:ph type="ftr" sz="quarter" idx="11"/>
          </p:nvPr>
        </p:nvSpPr>
        <p:spPr/>
        <p:txBody>
          <a:bodyPr/>
          <a:lstStyle/>
          <a:p>
            <a:endParaRPr lang="en-US"/>
          </a:p>
        </p:txBody>
      </p:sp>
      <p:sp>
        <p:nvSpPr>
          <p:cNvPr id="11"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6465029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sp>
        <p:nvSpPr>
          <p:cNvPr id="5" name="Footer Placeholder 4"/>
          <p:cNvSpPr>
            <a:spLocks noGrp="1"/>
          </p:cNvSpPr>
          <p:nvPr>
            <p:ph type="ftr" sz="quarter" idx="11"/>
          </p:nvPr>
        </p:nvSpPr>
        <p:spPr/>
        <p:txBody>
          <a:bodyPr/>
          <a:lstStyle/>
          <a:p>
            <a:endParaRPr lang="en-US"/>
          </a:p>
        </p:txBody>
      </p:sp>
      <p:sp>
        <p:nvSpPr>
          <p:cNvPr id="9"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24231345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6000" y="178200"/>
            <a:ext cx="8470800" cy="64260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550800" y="1026000"/>
            <a:ext cx="3960000" cy="3186000"/>
          </a:xfrm>
        </p:spPr>
        <p:txBody>
          <a:bodyPr/>
          <a:lstStyle>
            <a:lvl1pPr marL="266700"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600"/>
            </a:lvl1pPr>
            <a:lvl2pPr marL="541338" marR="0"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400"/>
            </a:lvl2pPr>
            <a:lvl3pPr marL="808038"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200"/>
            </a:lvl3pPr>
            <a:lvl4pPr marL="1165225"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100"/>
            </a:lvl4pPr>
            <a:lvl5pPr>
              <a:defRPr sz="1100"/>
            </a:lvl5pPr>
            <a:lvl6pPr>
              <a:defRPr sz="1800"/>
            </a:lvl6pPr>
            <a:lvl7pPr>
              <a:defRPr sz="1800"/>
            </a:lvl7pPr>
            <a:lvl8pPr>
              <a:defRPr sz="1800"/>
            </a:lvl8pPr>
            <a:lvl9pPr>
              <a:defRPr sz="1800"/>
            </a:lvl9pPr>
          </a:lstStyle>
          <a:p>
            <a:pPr marL="266700" marR="0" lvl="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Click to edit Master text styles</a:t>
            </a:r>
          </a:p>
          <a:p>
            <a:pPr marL="541338" marR="0" lvl="1"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Second level</a:t>
            </a:r>
          </a:p>
          <a:p>
            <a:pPr marL="808038" marR="0" lvl="2"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Third level</a:t>
            </a:r>
          </a:p>
          <a:p>
            <a:pPr marL="1165225" marR="0" lvl="3"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Fourth level</a:t>
            </a:r>
          </a:p>
        </p:txBody>
      </p:sp>
      <p:sp>
        <p:nvSpPr>
          <p:cNvPr id="4" name="Content Placeholder 3"/>
          <p:cNvSpPr>
            <a:spLocks noGrp="1"/>
          </p:cNvSpPr>
          <p:nvPr>
            <p:ph sz="half" idx="2"/>
          </p:nvPr>
        </p:nvSpPr>
        <p:spPr>
          <a:xfrm>
            <a:off x="4726800" y="1026000"/>
            <a:ext cx="3960000" cy="3186000"/>
          </a:xfrm>
        </p:spPr>
        <p:txBody>
          <a:bodyPr/>
          <a:lstStyle>
            <a:lvl1pPr marL="266700"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600"/>
            </a:lvl1pPr>
            <a:lvl2pPr marL="541338" marR="0"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400"/>
            </a:lvl2pPr>
            <a:lvl3pPr marL="808038"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200"/>
            </a:lvl3pPr>
            <a:lvl4pPr marL="1165225"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100"/>
            </a:lvl4pPr>
            <a:lvl5pPr>
              <a:defRPr sz="1100"/>
            </a:lvl5pPr>
            <a:lvl6pPr>
              <a:defRPr sz="1800"/>
            </a:lvl6pPr>
            <a:lvl7pPr>
              <a:defRPr sz="1800"/>
            </a:lvl7pPr>
            <a:lvl8pPr>
              <a:defRPr sz="1800"/>
            </a:lvl8pPr>
            <a:lvl9pPr>
              <a:defRPr sz="1800"/>
            </a:lvl9pPr>
          </a:lstStyle>
          <a:p>
            <a:pPr marL="266700" marR="0" lvl="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Click to edit Master text styles</a:t>
            </a:r>
          </a:p>
          <a:p>
            <a:pPr marL="541338" marR="0" lvl="1"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Second level</a:t>
            </a:r>
          </a:p>
          <a:p>
            <a:pPr marL="808038" marR="0" lvl="2"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Third level</a:t>
            </a:r>
          </a:p>
          <a:p>
            <a:pPr marL="1165225" marR="0" lvl="3"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Fourth level</a:t>
            </a:r>
          </a:p>
        </p:txBody>
      </p:sp>
      <p:sp>
        <p:nvSpPr>
          <p:cNvPr id="7" name="Slide Number Placeholder 6"/>
          <p:cNvSpPr>
            <a:spLocks noGrp="1"/>
          </p:cNvSpPr>
          <p:nvPr>
            <p:ph type="sldNum" sz="quarter" idx="12"/>
          </p:nvPr>
        </p:nvSpPr>
        <p:spPr/>
        <p:txBody>
          <a:bodyPr/>
          <a:lstStyle/>
          <a:p>
            <a:fld id="{9AA145CA-8068-4996-9C8C-F7D0EAA223E1}" type="slidenum">
              <a:rPr lang="en-GB" smtClean="0"/>
              <a:t>‹#›</a:t>
            </a:fld>
            <a:endParaRPr lang="en-GB"/>
          </a:p>
        </p:txBody>
      </p:sp>
      <p:sp>
        <p:nvSpPr>
          <p:cNvPr id="9" name="Text Placeholder 8"/>
          <p:cNvSpPr>
            <a:spLocks noGrp="1"/>
          </p:cNvSpPr>
          <p:nvPr>
            <p:ph type="body" sz="quarter" idx="13"/>
          </p:nvPr>
        </p:nvSpPr>
        <p:spPr>
          <a:xfrm>
            <a:off x="216000" y="4282200"/>
            <a:ext cx="5940000" cy="270000"/>
          </a:xfrm>
        </p:spPr>
        <p:txBody>
          <a:bodyPr anchor="b"/>
          <a:lstStyle>
            <a:lvl1pPr marL="0" indent="0">
              <a:spcBef>
                <a:spcPts val="400"/>
              </a:spcBef>
              <a:buNone/>
              <a:defRPr sz="1000"/>
            </a:lvl1pPr>
          </a:lstStyle>
          <a:p>
            <a:pPr lvl="0"/>
            <a:r>
              <a:rPr lang="en-US" dirty="0"/>
              <a:t>Click to edit Master text styles</a:t>
            </a:r>
          </a:p>
        </p:txBody>
      </p:sp>
      <p:sp>
        <p:nvSpPr>
          <p:cNvPr id="11" name="Text Placeholder 10"/>
          <p:cNvSpPr>
            <a:spLocks noGrp="1"/>
          </p:cNvSpPr>
          <p:nvPr>
            <p:ph type="body" sz="quarter" idx="14"/>
          </p:nvPr>
        </p:nvSpPr>
        <p:spPr>
          <a:xfrm>
            <a:off x="0" y="4703400"/>
            <a:ext cx="4140000" cy="270000"/>
          </a:xfrm>
        </p:spPr>
        <p:txBody>
          <a:bodyPr anchor="b"/>
          <a:lstStyle>
            <a:lvl1pPr marL="0" indent="0">
              <a:spcBef>
                <a:spcPts val="0"/>
              </a:spcBef>
              <a:buNone/>
              <a:defRPr sz="800"/>
            </a:lvl1pPr>
          </a:lstStyle>
          <a:p>
            <a:pPr lvl="0"/>
            <a:r>
              <a:rPr lang="en-US" dirty="0"/>
              <a:t>Click to edit Master text styles</a:t>
            </a:r>
          </a:p>
        </p:txBody>
      </p:sp>
    </p:spTree>
    <p:extLst>
      <p:ext uri="{BB962C8B-B14F-4D97-AF65-F5344CB8AC3E}">
        <p14:creationId xmlns:p14="http://schemas.microsoft.com/office/powerpoint/2010/main" val="3070275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only no fram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Click to edit Master title style</a:t>
            </a:r>
            <a:endParaRPr lang="en-GB" dirty="0"/>
          </a:p>
        </p:txBody>
      </p:sp>
      <p:sp>
        <p:nvSpPr>
          <p:cNvPr id="6" name="Slide Number Placeholder 5"/>
          <p:cNvSpPr>
            <a:spLocks noGrp="1"/>
          </p:cNvSpPr>
          <p:nvPr>
            <p:ph type="sldNum" sz="quarter" idx="12"/>
          </p:nvPr>
        </p:nvSpPr>
        <p:spPr/>
        <p:txBody>
          <a:bodyPr/>
          <a:lstStyle/>
          <a:p>
            <a:fld id="{9AA145CA-8068-4996-9C8C-F7D0EAA223E1}" type="slidenum">
              <a:rPr lang="en-GB" smtClean="0"/>
              <a:t>‹#›</a:t>
            </a:fld>
            <a:endParaRPr lang="en-GB"/>
          </a:p>
        </p:txBody>
      </p:sp>
      <p:sp>
        <p:nvSpPr>
          <p:cNvPr id="8" name="Text Placeholder 7"/>
          <p:cNvSpPr>
            <a:spLocks noGrp="1"/>
          </p:cNvSpPr>
          <p:nvPr>
            <p:ph type="body" sz="quarter" idx="13" hasCustomPrompt="1"/>
          </p:nvPr>
        </p:nvSpPr>
        <p:spPr>
          <a:xfrm>
            <a:off x="216000" y="4282200"/>
            <a:ext cx="5940000" cy="270000"/>
          </a:xfrm>
        </p:spPr>
        <p:txBody>
          <a:bodyPr anchor="b">
            <a:noAutofit/>
          </a:bodyPr>
          <a:lstStyle>
            <a:lvl1pPr marL="0" indent="0">
              <a:spcBef>
                <a:spcPts val="400"/>
              </a:spcBef>
              <a:buNone/>
              <a:defRPr sz="1000"/>
            </a:lvl1pPr>
          </a:lstStyle>
          <a:p>
            <a:pPr lvl="0"/>
            <a:r>
              <a:rPr lang="en-US" dirty="0"/>
              <a:t>Insert notes text here</a:t>
            </a:r>
          </a:p>
        </p:txBody>
      </p:sp>
      <p:sp>
        <p:nvSpPr>
          <p:cNvPr id="10" name="Text Placeholder 9"/>
          <p:cNvSpPr>
            <a:spLocks noGrp="1"/>
          </p:cNvSpPr>
          <p:nvPr>
            <p:ph type="body" sz="quarter" idx="14" hasCustomPrompt="1"/>
          </p:nvPr>
        </p:nvSpPr>
        <p:spPr>
          <a:xfrm>
            <a:off x="0" y="4703400"/>
            <a:ext cx="4140000" cy="270000"/>
          </a:xfrm>
        </p:spPr>
        <p:txBody>
          <a:bodyPr anchor="b">
            <a:noAutofit/>
          </a:bodyPr>
          <a:lstStyle>
            <a:lvl1pPr marL="0" indent="0">
              <a:spcBef>
                <a:spcPts val="0"/>
              </a:spcBef>
              <a:buNone/>
              <a:defRPr sz="800"/>
            </a:lvl1pPr>
          </a:lstStyle>
          <a:p>
            <a:pPr lvl="0"/>
            <a:r>
              <a:rPr lang="en-US" dirty="0"/>
              <a:t>Insert reference details here</a:t>
            </a:r>
          </a:p>
        </p:txBody>
      </p:sp>
    </p:spTree>
    <p:extLst>
      <p:ext uri="{BB962C8B-B14F-4D97-AF65-F5344CB8AC3E}">
        <p14:creationId xmlns:p14="http://schemas.microsoft.com/office/powerpoint/2010/main" val="16371299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4"/>
          <p:cNvSpPr>
            <a:spLocks noGrp="1"/>
          </p:cNvSpPr>
          <p:nvPr>
            <p:ph type="body" sz="quarter" idx="11" hasCustomPrompt="1"/>
          </p:nvPr>
        </p:nvSpPr>
        <p:spPr>
          <a:xfrm>
            <a:off x="385356" y="4872090"/>
            <a:ext cx="4143601" cy="165497"/>
          </a:xfrm>
        </p:spPr>
        <p:txBody>
          <a:bodyPr vert="horz" lIns="91440" tIns="45720" rIns="91440" bIns="45720" rtlCol="0" anchor="b" anchorCtr="0"/>
          <a:lstStyle>
            <a:lvl1pPr marL="0" indent="0" algn="l">
              <a:spcBef>
                <a:spcPts val="0"/>
              </a:spcBef>
              <a:spcAft>
                <a:spcPts val="0"/>
              </a:spcAft>
              <a:buFont typeface="Arial" panose="020B0604020202020204" pitchFamily="34" charset="0"/>
              <a:buNone/>
              <a:defRPr lang="en-GB" sz="825" dirty="0">
                <a:solidFill>
                  <a:schemeClr val="tx1"/>
                </a:solidFill>
              </a:defRPr>
            </a:lvl1pPr>
          </a:lstStyle>
          <a:p>
            <a:pPr marL="0" lvl="0"/>
            <a:r>
              <a:rPr lang="en-GB" dirty="0"/>
              <a:t>Click to add footer</a:t>
            </a:r>
          </a:p>
        </p:txBody>
      </p:sp>
      <p:sp>
        <p:nvSpPr>
          <p:cNvPr id="5" name="Text Placeholder 4"/>
          <p:cNvSpPr>
            <a:spLocks noGrp="1"/>
          </p:cNvSpPr>
          <p:nvPr>
            <p:ph type="body" sz="quarter" idx="10" hasCustomPrompt="1"/>
          </p:nvPr>
        </p:nvSpPr>
        <p:spPr>
          <a:xfrm>
            <a:off x="4592943" y="4872090"/>
            <a:ext cx="4187477" cy="165497"/>
          </a:xfrm>
        </p:spPr>
        <p:txBody>
          <a:bodyPr vert="horz" lIns="91440" tIns="45720" rIns="91440" bIns="45720" rtlCol="0" anchor="b" anchorCtr="0"/>
          <a:lstStyle>
            <a:lvl1pPr marL="0" indent="0" algn="r">
              <a:spcBef>
                <a:spcPts val="0"/>
              </a:spcBef>
              <a:spcAft>
                <a:spcPts val="0"/>
              </a:spcAft>
              <a:buFont typeface="Arial" panose="020B0604020202020204" pitchFamily="34" charset="0"/>
              <a:buNone/>
              <a:defRPr lang="en-GB" sz="825" dirty="0">
                <a:solidFill>
                  <a:schemeClr val="tx1"/>
                </a:solidFill>
              </a:defRPr>
            </a:lvl1pPr>
          </a:lstStyle>
          <a:p>
            <a:pPr marL="0" lvl="0"/>
            <a:r>
              <a:rPr lang="en-GB" dirty="0"/>
              <a:t>Click to add reference</a:t>
            </a:r>
          </a:p>
        </p:txBody>
      </p:sp>
    </p:spTree>
    <p:extLst>
      <p:ext uri="{BB962C8B-B14F-4D97-AF65-F5344CB8AC3E}">
        <p14:creationId xmlns:p14="http://schemas.microsoft.com/office/powerpoint/2010/main" val="1941276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cxnSp>
        <p:nvCxnSpPr>
          <p:cNvPr id="8" name="Straight Connector 7"/>
          <p:cNvCxnSpPr/>
          <p:nvPr userDrawn="1"/>
        </p:nvCxnSpPr>
        <p:spPr>
          <a:xfrm>
            <a:off x="659265" y="654629"/>
            <a:ext cx="78560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14"/>
          </p:nvPr>
        </p:nvSpPr>
        <p:spPr>
          <a:xfrm>
            <a:off x="629035" y="4767263"/>
            <a:ext cx="6718823" cy="273844"/>
          </a:xfrm>
        </p:spPr>
        <p:txBody>
          <a:bodyPr anchor="ctr">
            <a:noAutofit/>
          </a:bodyPr>
          <a:lstStyle>
            <a:lvl1pPr marL="0" indent="0" algn="l">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26241473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659265" y="654629"/>
            <a:ext cx="78560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629035" y="4767263"/>
            <a:ext cx="6718823" cy="273844"/>
          </a:xfrm>
        </p:spPr>
        <p:txBody>
          <a:bodyPr anchor="b">
            <a:noAutofit/>
          </a:bodyPr>
          <a:lstStyle>
            <a:lvl1pPr marL="0" indent="0" algn="l">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Reference text</a:t>
            </a:r>
          </a:p>
        </p:txBody>
      </p:sp>
    </p:spTree>
    <p:extLst>
      <p:ext uri="{BB962C8B-B14F-4D97-AF65-F5344CB8AC3E}">
        <p14:creationId xmlns:p14="http://schemas.microsoft.com/office/powerpoint/2010/main" val="26350730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2451899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8" r:id="rId37"/>
    <p:sldLayoutId id="2147483779" r:id="rId38"/>
    <p:sldLayoutId id="2147483780" r:id="rId39"/>
    <p:sldLayoutId id="2147483735" r:id="rId40"/>
    <p:sldLayoutId id="2147483738" r:id="rId41"/>
    <p:sldLayoutId id="2147483739" r:id="rId42"/>
    <p:sldLayoutId id="2147483715" r:id="rId43"/>
    <p:sldLayoutId id="2147483717" r:id="rId44"/>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8">
            <a:extLst>
              <a:ext uri="{FF2B5EF4-FFF2-40B4-BE49-F238E27FC236}">
                <a16:creationId xmlns:a16="http://schemas.microsoft.com/office/drawing/2014/main" id="{B77626AF-703E-A24D-944A-9BB02BB64DD2}"/>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en-GB" dirty="0"/>
          </a:p>
        </p:txBody>
      </p:sp>
      <p:sp>
        <p:nvSpPr>
          <p:cNvPr id="12" name="Titel 11">
            <a:extLst>
              <a:ext uri="{FF2B5EF4-FFF2-40B4-BE49-F238E27FC236}">
                <a16:creationId xmlns:a16="http://schemas.microsoft.com/office/drawing/2014/main" id="{0573A9B4-0DED-1248-8465-E9B923F9EC11}"/>
              </a:ext>
            </a:extLst>
          </p:cNvPr>
          <p:cNvSpPr>
            <a:spLocks noGrp="1"/>
          </p:cNvSpPr>
          <p:nvPr>
            <p:ph type="title"/>
          </p:nvPr>
        </p:nvSpPr>
        <p:spPr/>
        <p:txBody>
          <a:bodyPr/>
          <a:lstStyle/>
          <a:p>
            <a:r>
              <a:rPr lang="en-GB" dirty="0"/>
              <a:t>MDD symptoms – American Psychiatric Association</a:t>
            </a:r>
            <a:endParaRPr lang="da-DK" dirty="0"/>
          </a:p>
        </p:txBody>
      </p:sp>
      <p:sp>
        <p:nvSpPr>
          <p:cNvPr id="2" name="Text Placeholder 1">
            <a:extLst>
              <a:ext uri="{FF2B5EF4-FFF2-40B4-BE49-F238E27FC236}">
                <a16:creationId xmlns:a16="http://schemas.microsoft.com/office/drawing/2014/main" id="{41130908-A840-48EB-B404-C6FB341A8B30}"/>
              </a:ext>
            </a:extLst>
          </p:cNvPr>
          <p:cNvSpPr>
            <a:spLocks noGrp="1"/>
          </p:cNvSpPr>
          <p:nvPr>
            <p:ph type="body" sz="quarter" idx="18"/>
          </p:nvPr>
        </p:nvSpPr>
        <p:spPr>
          <a:xfrm>
            <a:off x="404812" y="4679100"/>
            <a:ext cx="6910388" cy="464400"/>
          </a:xfrm>
        </p:spPr>
        <p:txBody>
          <a:bodyPr/>
          <a:lstStyle/>
          <a:p>
            <a:r>
              <a:rPr lang="en-GB" sz="680" dirty="0"/>
              <a:t>APA. 2013; 2. WHO. 2010</a:t>
            </a:r>
          </a:p>
        </p:txBody>
      </p:sp>
      <p:graphicFrame>
        <p:nvGraphicFramePr>
          <p:cNvPr id="7" name="Table 9">
            <a:extLst>
              <a:ext uri="{FF2B5EF4-FFF2-40B4-BE49-F238E27FC236}">
                <a16:creationId xmlns:a16="http://schemas.microsoft.com/office/drawing/2014/main" id="{3484C9AD-4B00-4E5B-B1A9-F8A0478896DC}"/>
              </a:ext>
            </a:extLst>
          </p:cNvPr>
          <p:cNvGraphicFramePr>
            <a:graphicFrameLocks noGrp="1"/>
          </p:cNvGraphicFramePr>
          <p:nvPr>
            <p:extLst>
              <p:ext uri="{D42A27DB-BD31-4B8C-83A1-F6EECF244321}">
                <p14:modId xmlns:p14="http://schemas.microsoft.com/office/powerpoint/2010/main" val="4209951876"/>
              </p:ext>
            </p:extLst>
          </p:nvPr>
        </p:nvGraphicFramePr>
        <p:xfrm>
          <a:off x="628650" y="1010175"/>
          <a:ext cx="7886700" cy="3578425"/>
        </p:xfrm>
        <a:graphic>
          <a:graphicData uri="http://schemas.openxmlformats.org/drawingml/2006/table">
            <a:tbl>
              <a:tblPr firstRow="1" bandRow="1">
                <a:tableStyleId>{5C22544A-7EE6-4342-B048-85BDC9FD1C3A}</a:tableStyleId>
              </a:tblPr>
              <a:tblGrid>
                <a:gridCol w="1203191">
                  <a:extLst>
                    <a:ext uri="{9D8B030D-6E8A-4147-A177-3AD203B41FA5}">
                      <a16:colId xmlns:a16="http://schemas.microsoft.com/office/drawing/2014/main" val="20000"/>
                    </a:ext>
                  </a:extLst>
                </a:gridCol>
                <a:gridCol w="6683509">
                  <a:extLst>
                    <a:ext uri="{9D8B030D-6E8A-4147-A177-3AD203B41FA5}">
                      <a16:colId xmlns:a16="http://schemas.microsoft.com/office/drawing/2014/main" val="20001"/>
                    </a:ext>
                  </a:extLst>
                </a:gridCol>
              </a:tblGrid>
              <a:tr h="171964">
                <a:tc gridSpan="2">
                  <a:txBody>
                    <a:bodyPr/>
                    <a:lstStyle/>
                    <a:p>
                      <a:pPr>
                        <a:lnSpc>
                          <a:spcPct val="100000"/>
                        </a:lnSpc>
                        <a:spcBef>
                          <a:spcPts val="100"/>
                        </a:spcBef>
                        <a:spcAft>
                          <a:spcPts val="100"/>
                        </a:spcAft>
                      </a:pPr>
                      <a:r>
                        <a:rPr lang="en-GB" sz="700" b="1" baseline="0" dirty="0">
                          <a:latin typeface="Arial" panose="020B0604020202020204" pitchFamily="34" charset="0"/>
                          <a:cs typeface="Arial" panose="020B0604020202020204" pitchFamily="34" charset="0"/>
                        </a:rPr>
                        <a:t>APA depressive symptoms for diagnostic purposes</a:t>
                      </a:r>
                    </a:p>
                  </a:txBody>
                  <a:tcPr marL="84674" marR="84674" marT="42337" marB="42337"/>
                </a:tc>
                <a:tc hMerge="1">
                  <a:txBody>
                    <a:bodyPr/>
                    <a:lstStyle/>
                    <a:p>
                      <a:endParaRPr lang="en-GB"/>
                    </a:p>
                  </a:txBody>
                  <a:tcPr/>
                </a:tc>
                <a:extLst>
                  <a:ext uri="{0D108BD9-81ED-4DB2-BD59-A6C34878D82A}">
                    <a16:rowId xmlns:a16="http://schemas.microsoft.com/office/drawing/2014/main" val="10000"/>
                  </a:ext>
                </a:extLst>
              </a:tr>
              <a:tr h="388965">
                <a:tc>
                  <a:txBody>
                    <a:bodyPr/>
                    <a:lstStyle/>
                    <a:p>
                      <a:pPr>
                        <a:lnSpc>
                          <a:spcPct val="100000"/>
                        </a:lnSpc>
                        <a:spcBef>
                          <a:spcPts val="100"/>
                        </a:spcBef>
                        <a:spcAft>
                          <a:spcPts val="100"/>
                        </a:spcAft>
                        <a:tabLst>
                          <a:tab pos="270510" algn="l"/>
                        </a:tabLst>
                      </a:pPr>
                      <a: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t>Depressed mood</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tabLst>
                          <a:tab pos="2243138" algn="l"/>
                          <a:tab pos="3317875" algn="l"/>
                        </a:tabLst>
                      </a:pPr>
                      <a:r>
                        <a:rPr lang="en-GB" sz="700" dirty="0">
                          <a:solidFill>
                            <a:schemeClr val="tx1"/>
                          </a:solidFill>
                          <a:effectLst/>
                          <a:latin typeface="Arial" panose="020B0604020202020204" pitchFamily="34" charset="0"/>
                          <a:ea typeface="Times New Roman"/>
                          <a:cs typeface="Arial" panose="020B0604020202020204" pitchFamily="34" charset="0"/>
                        </a:rPr>
                        <a:t>Patients may describe their mood as depressed, sad, hopeless, discouraged, or ‘down in the dumps’.</a:t>
                      </a:r>
                      <a:r>
                        <a:rPr lang="en-GB" sz="700" baseline="30000" dirty="0">
                          <a:solidFill>
                            <a:schemeClr val="tx1"/>
                          </a:solidFill>
                          <a:effectLst/>
                          <a:latin typeface="Arial" panose="020B0604020202020204" pitchFamily="34" charset="0"/>
                          <a:ea typeface="Times New Roman"/>
                          <a:cs typeface="Arial" panose="020B0604020202020204" pitchFamily="34" charset="0"/>
                        </a:rPr>
                        <a:t>1</a:t>
                      </a:r>
                      <a:r>
                        <a:rPr lang="en-GB" sz="700" dirty="0">
                          <a:solidFill>
                            <a:schemeClr val="tx1"/>
                          </a:solidFill>
                          <a:effectLst/>
                          <a:latin typeface="Arial" panose="020B0604020202020204" pitchFamily="34" charset="0"/>
                          <a:ea typeface="Times New Roman"/>
                          <a:cs typeface="Arial" panose="020B0604020202020204" pitchFamily="34" charset="0"/>
                        </a:rPr>
                        <a:t> Alternatively, the patient may describe having no feelings at all, or feeling anxious</a:t>
                      </a:r>
                      <a:r>
                        <a:rPr lang="en-GB" sz="700" baseline="30000" dirty="0">
                          <a:solidFill>
                            <a:schemeClr val="tx1"/>
                          </a:solidFill>
                          <a:effectLst/>
                          <a:latin typeface="Arial" panose="020B0604020202020204" pitchFamily="34" charset="0"/>
                          <a:ea typeface="Times New Roman"/>
                          <a:cs typeface="Arial" panose="020B0604020202020204" pitchFamily="34" charset="0"/>
                        </a:rPr>
                        <a:t>1</a:t>
                      </a:r>
                      <a:endParaRPr lang="en-GB" sz="700" dirty="0">
                        <a:solidFill>
                          <a:schemeClr val="tx1"/>
                        </a:solidFill>
                        <a:effectLst/>
                        <a:latin typeface="Arial" panose="020B0604020202020204" pitchFamily="34" charset="0"/>
                        <a:ea typeface="Times New Roman"/>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tabLst>
                          <a:tab pos="2243138" algn="l"/>
                          <a:tab pos="3317875" algn="l"/>
                        </a:tabLst>
                      </a:pPr>
                      <a:r>
                        <a:rPr lang="en-GB" sz="700" dirty="0">
                          <a:solidFill>
                            <a:schemeClr val="tx1"/>
                          </a:solidFill>
                          <a:effectLst/>
                          <a:latin typeface="Arial" panose="020B0604020202020204" pitchFamily="34" charset="0"/>
                          <a:ea typeface="Times New Roman"/>
                          <a:cs typeface="Arial" panose="020B0604020202020204" pitchFamily="34" charset="0"/>
                        </a:rPr>
                        <a:t>The lowered mood varies little from day to day, and is unresponsive to circumstances</a:t>
                      </a:r>
                      <a:r>
                        <a:rPr lang="en-GB" sz="700" baseline="30000" dirty="0">
                          <a:solidFill>
                            <a:schemeClr val="tx1"/>
                          </a:solidFill>
                          <a:effectLst/>
                          <a:latin typeface="Arial" panose="020B0604020202020204" pitchFamily="34" charset="0"/>
                          <a:ea typeface="Times New Roman"/>
                          <a:cs typeface="Arial" panose="020B0604020202020204" pitchFamily="34" charset="0"/>
                        </a:rPr>
                        <a:t>1,2</a:t>
                      </a:r>
                    </a:p>
                  </a:txBody>
                  <a:tcPr marL="84674" marR="84674" marT="42337" marB="42337"/>
                </a:tc>
                <a:extLst>
                  <a:ext uri="{0D108BD9-81ED-4DB2-BD59-A6C34878D82A}">
                    <a16:rowId xmlns:a16="http://schemas.microsoft.com/office/drawing/2014/main" val="10001"/>
                  </a:ext>
                </a:extLst>
              </a:tr>
              <a:tr h="409437">
                <a:tc>
                  <a:txBody>
                    <a:bodyPr/>
                    <a:lstStyle/>
                    <a:p>
                      <a:pPr>
                        <a:lnSpc>
                          <a:spcPct val="100000"/>
                        </a:lnSpc>
                        <a:spcBef>
                          <a:spcPts val="100"/>
                        </a:spcBef>
                        <a:spcAft>
                          <a:spcPts val="100"/>
                        </a:spcAft>
                        <a:tabLst>
                          <a:tab pos="270510" algn="l"/>
                        </a:tabLst>
                      </a:pPr>
                      <a: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t>Loss of interest </a:t>
                      </a:r>
                      <a:b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br>
                      <a: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t>or pleasure</a:t>
                      </a:r>
                    </a:p>
                  </a:txBody>
                  <a:tcPr marL="84674" marR="84674" marT="42337" marB="42337"/>
                </a:tc>
                <a:tc>
                  <a:txBody>
                    <a:bodyPr/>
                    <a:lstStyle/>
                    <a:p>
                      <a:pPr marL="171450" indent="-171450">
                        <a:lnSpc>
                          <a:spcPct val="100000"/>
                        </a:lnSpc>
                        <a:spcBef>
                          <a:spcPts val="100"/>
                        </a:spcBef>
                        <a:spcAft>
                          <a:spcPts val="100"/>
                        </a:spcAft>
                        <a:buFont typeface="Arial" panose="020B0604020202020204" pitchFamily="34" charset="0"/>
                        <a:buChar char="•"/>
                        <a:tabLst>
                          <a:tab pos="228600" algn="l"/>
                          <a:tab pos="270510" algn="l"/>
                          <a:tab pos="270510" algn="l"/>
                        </a:tabLst>
                      </a:pPr>
                      <a:r>
                        <a:rPr lang="en-GB" sz="700" dirty="0">
                          <a:solidFill>
                            <a:schemeClr val="tx1"/>
                          </a:solidFill>
                          <a:effectLst/>
                          <a:latin typeface="Arial" panose="020B0604020202020204" pitchFamily="34" charset="0"/>
                          <a:ea typeface="Times New Roman"/>
                          <a:cs typeface="Arial" panose="020B0604020202020204" pitchFamily="34" charset="0"/>
                        </a:rPr>
                        <a:t>Loss of interest or pleasure (known as ‘</a:t>
                      </a:r>
                      <a:r>
                        <a:rPr lang="en-GB" sz="700" dirty="0" err="1">
                          <a:solidFill>
                            <a:schemeClr val="tx1"/>
                          </a:solidFill>
                          <a:effectLst/>
                          <a:latin typeface="Arial" panose="020B0604020202020204" pitchFamily="34" charset="0"/>
                          <a:ea typeface="Times New Roman"/>
                          <a:cs typeface="Arial" panose="020B0604020202020204" pitchFamily="34" charset="0"/>
                        </a:rPr>
                        <a:t>anhedonia</a:t>
                      </a:r>
                      <a:r>
                        <a:rPr lang="en-GB" sz="700" dirty="0">
                          <a:solidFill>
                            <a:schemeClr val="tx1"/>
                          </a:solidFill>
                          <a:effectLst/>
                          <a:latin typeface="Arial" panose="020B0604020202020204" pitchFamily="34" charset="0"/>
                          <a:ea typeface="Times New Roman"/>
                          <a:cs typeface="Arial" panose="020B0604020202020204" pitchFamily="34" charset="0"/>
                        </a:rPr>
                        <a:t>’) in all, or almost all, activities, is nearly always present</a:t>
                      </a:r>
                      <a:r>
                        <a:rPr lang="en-GB" sz="700" baseline="30000" dirty="0">
                          <a:solidFill>
                            <a:schemeClr val="tx1"/>
                          </a:solidFill>
                          <a:effectLst/>
                          <a:latin typeface="Arial" panose="020B0604020202020204" pitchFamily="34" charset="0"/>
                          <a:ea typeface="Times New Roman"/>
                          <a:cs typeface="Arial" panose="020B0604020202020204" pitchFamily="34" charset="0"/>
                        </a:rPr>
                        <a:t>1,2</a:t>
                      </a:r>
                    </a:p>
                    <a:p>
                      <a:pPr marL="171450" indent="-171450">
                        <a:lnSpc>
                          <a:spcPct val="100000"/>
                        </a:lnSpc>
                        <a:spcBef>
                          <a:spcPts val="100"/>
                        </a:spcBef>
                        <a:spcAft>
                          <a:spcPts val="100"/>
                        </a:spcAft>
                        <a:buFont typeface="Arial" panose="020B0604020202020204" pitchFamily="34" charset="0"/>
                        <a:buChar char="•"/>
                        <a:tabLst>
                          <a:tab pos="228600" algn="l"/>
                          <a:tab pos="270510" algn="l"/>
                          <a:tab pos="270510" algn="l"/>
                        </a:tabLst>
                      </a:pPr>
                      <a:r>
                        <a:rPr lang="en-GB" sz="700" dirty="0">
                          <a:solidFill>
                            <a:schemeClr val="tx1"/>
                          </a:solidFill>
                          <a:effectLst/>
                          <a:latin typeface="Arial" panose="020B0604020202020204" pitchFamily="34" charset="0"/>
                          <a:ea typeface="Times New Roman"/>
                          <a:cs typeface="Arial" panose="020B0604020202020204" pitchFamily="34" charset="0"/>
                        </a:rPr>
                        <a:t>Individuals may report feeling less interest in hobbies, ‘not caring anymore’, or not finding enjoyment in activities previously considered pleasurable</a:t>
                      </a:r>
                      <a:r>
                        <a:rPr lang="en-GB" sz="700" baseline="30000" dirty="0">
                          <a:solidFill>
                            <a:schemeClr val="tx1"/>
                          </a:solidFill>
                          <a:effectLst/>
                          <a:latin typeface="Arial" panose="020B0604020202020204" pitchFamily="34" charset="0"/>
                          <a:ea typeface="Times New Roman"/>
                          <a:cs typeface="Arial" panose="020B0604020202020204" pitchFamily="34" charset="0"/>
                        </a:rPr>
                        <a:t>1</a:t>
                      </a:r>
                    </a:p>
                    <a:p>
                      <a:pPr marL="171450" indent="-171450">
                        <a:lnSpc>
                          <a:spcPct val="100000"/>
                        </a:lnSpc>
                        <a:spcBef>
                          <a:spcPts val="100"/>
                        </a:spcBef>
                        <a:spcAft>
                          <a:spcPts val="100"/>
                        </a:spcAft>
                        <a:buFont typeface="Arial" panose="020B0604020202020204" pitchFamily="34" charset="0"/>
                        <a:buChar char="•"/>
                        <a:tabLst>
                          <a:tab pos="228600" algn="l"/>
                          <a:tab pos="270510" algn="l"/>
                          <a:tab pos="270510" algn="l"/>
                        </a:tabLst>
                      </a:pPr>
                      <a:r>
                        <a:rPr lang="en-GB" sz="700" dirty="0">
                          <a:solidFill>
                            <a:schemeClr val="tx1"/>
                          </a:solidFill>
                          <a:effectLst/>
                          <a:latin typeface="Arial" panose="020B0604020202020204" pitchFamily="34" charset="0"/>
                          <a:ea typeface="Times New Roman"/>
                          <a:cs typeface="Arial" panose="020B0604020202020204" pitchFamily="34" charset="0"/>
                        </a:rPr>
                        <a:t>Some patients may experience a significant reduction in levels of sexual interest or desire (i.e., decreased libido)</a:t>
                      </a:r>
                      <a:r>
                        <a:rPr lang="en-GB" sz="700" baseline="30000" dirty="0">
                          <a:solidFill>
                            <a:schemeClr val="tx1"/>
                          </a:solidFill>
                          <a:effectLst/>
                          <a:latin typeface="Arial" panose="020B0604020202020204" pitchFamily="34" charset="0"/>
                          <a:ea typeface="Times New Roman"/>
                          <a:cs typeface="Arial" panose="020B0604020202020204" pitchFamily="34" charset="0"/>
                        </a:rPr>
                        <a:t>1,2</a:t>
                      </a:r>
                    </a:p>
                  </a:txBody>
                  <a:tcPr marL="84674" marR="84674" marT="42337" marB="42337"/>
                </a:tc>
                <a:extLst>
                  <a:ext uri="{0D108BD9-81ED-4DB2-BD59-A6C34878D82A}">
                    <a16:rowId xmlns:a16="http://schemas.microsoft.com/office/drawing/2014/main" val="10002"/>
                  </a:ext>
                </a:extLst>
              </a:tr>
              <a:tr h="388965">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Psychomotor agitation/retardation</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‘Psychomotor agitation’ describes the inability to sit still; pacing or hand-wringing; or pulling/rubbing of skin, clothing, or other objects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‘Psychomotor retardation’ describes slowed speech, thinking, and body movements; increased pauses before answering; or speech that is decreased in volume, inflection, amount, or variety of content, or muteness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3"/>
                  </a:ext>
                </a:extLst>
              </a:tr>
              <a:tr h="388965">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Worthlessness/guilt</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Self-esteem and self-confidence are almost always reduced; feelings of worthlessness or excessive or inappropriate guilt (which may be delusional) may be present</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Individuals often misinterpret neutral or trivial day-to-day events as evidence of personal defects</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4"/>
                  </a:ext>
                </a:extLst>
              </a:tr>
              <a:tr h="290700">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Cognitive dysfunction</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Many individuals report an impaired ability to think, concentrate, remember things, or make even minor decisions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Patients engaged in cognitively-demanding pursuits are often unable to function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5"/>
                  </a:ext>
                </a:extLst>
              </a:tr>
              <a:tr h="290700">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Fatigue</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Decreased energy, tiredness, and fatigue are common</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Even the smallest tasks seem to require substantial effort, and result in marked tiredness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6"/>
                  </a:ext>
                </a:extLst>
              </a:tr>
              <a:tr h="388965">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Thoughts of</a:t>
                      </a:r>
                      <a:r>
                        <a:rPr lang="en-GB" sz="700" b="0" baseline="0" dirty="0">
                          <a:solidFill>
                            <a:srgbClr val="000000"/>
                          </a:solidFill>
                          <a:effectLst/>
                          <a:latin typeface="Arial" panose="020B0604020202020204" pitchFamily="34" charset="0"/>
                          <a:ea typeface="Times New Roman"/>
                          <a:cs typeface="Arial" panose="020B0604020202020204" pitchFamily="34" charset="0"/>
                        </a:rPr>
                        <a:t> death/</a:t>
                      </a:r>
                      <a:br>
                        <a:rPr lang="en-GB" sz="700" b="0" baseline="0" dirty="0">
                          <a:solidFill>
                            <a:srgbClr val="000000"/>
                          </a:solidFill>
                          <a:effectLst/>
                          <a:latin typeface="Arial" panose="020B0604020202020204" pitchFamily="34" charset="0"/>
                          <a:ea typeface="Times New Roman"/>
                          <a:cs typeface="Arial" panose="020B0604020202020204" pitchFamily="34" charset="0"/>
                        </a:rPr>
                      </a:br>
                      <a:r>
                        <a:rPr lang="en-GB" sz="700" b="0" baseline="0" dirty="0">
                          <a:solidFill>
                            <a:srgbClr val="000000"/>
                          </a:solidFill>
                          <a:effectLst/>
                          <a:latin typeface="Arial" panose="020B0604020202020204" pitchFamily="34" charset="0"/>
                          <a:ea typeface="Times New Roman"/>
                          <a:cs typeface="Arial" panose="020B0604020202020204" pitchFamily="34" charset="0"/>
                        </a:rPr>
                        <a:t>suicide</a:t>
                      </a:r>
                      <a:endParaRPr lang="en-GB" sz="700" b="0" dirty="0">
                        <a:solidFill>
                          <a:srgbClr val="000000"/>
                        </a:solidFill>
                        <a:effectLst/>
                        <a:latin typeface="Arial" panose="020B0604020202020204" pitchFamily="34" charset="0"/>
                        <a:ea typeface="Times New Roman"/>
                        <a:cs typeface="Arial" panose="020B0604020202020204" pitchFamily="34" charset="0"/>
                      </a:endParaRP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Recurrent thoughts of death, suicidal ideation, or suicide attempts, are common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The severity of suicidal thoughts ranges from a passive wish to not awaken in the morning or a belief that others would be better off if the individual were dead, to transient but recurrent thoughts of committing suicide, to a specific suicide plan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7"/>
                  </a:ext>
                </a:extLst>
              </a:tr>
              <a:tr h="372879">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Weight/appetite change</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Patients may experience either a reduction or an increase in appetite, which can present as significant weight loss (without dieting) or weight gain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Some patients report that they have to force themselves to eat; others report a craving for specific foods (e.g., sweets or other carbohydrates)</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8"/>
                  </a:ext>
                </a:extLst>
              </a:tr>
              <a:tr h="171964">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Sleep disturbance</a:t>
                      </a:r>
                    </a:p>
                  </a:txBody>
                  <a:tcPr marL="84674" marR="84674" marT="42337" marB="42337">
                    <a:lnB w="28575" cap="flat" cmpd="sng" algn="ctr">
                      <a:solidFill>
                        <a:schemeClr val="accent1"/>
                      </a:solidFill>
                      <a:prstDash val="solid"/>
                      <a:round/>
                      <a:headEnd type="none" w="med" len="med"/>
                      <a:tailEnd type="none" w="med" len="med"/>
                    </a:lnB>
                  </a:tcPr>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Sleep is usually disturbed, and may take the form of either difficulty sleeping (insomnia), or sleeping excessively (hypersomnia)</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8" name="Rectangle 10">
            <a:extLst>
              <a:ext uri="{FF2B5EF4-FFF2-40B4-BE49-F238E27FC236}">
                <a16:creationId xmlns:a16="http://schemas.microsoft.com/office/drawing/2014/main" id="{9F267D0A-9CFD-4D7D-8BF4-D54D0C7792AF}"/>
              </a:ext>
            </a:extLst>
          </p:cNvPr>
          <p:cNvSpPr/>
          <p:nvPr/>
        </p:nvSpPr>
        <p:spPr>
          <a:xfrm rot="16200000">
            <a:off x="1232168" y="1487906"/>
            <a:ext cx="858253" cy="32084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700" dirty="0">
                <a:solidFill>
                  <a:schemeClr val="tx1"/>
                </a:solidFill>
                <a:latin typeface="Arial" panose="020B0604020202020204" pitchFamily="34" charset="0"/>
                <a:cs typeface="Arial" panose="020B0604020202020204" pitchFamily="34" charset="0"/>
              </a:rPr>
              <a:t>At least one of these is required</a:t>
            </a:r>
          </a:p>
        </p:txBody>
      </p:sp>
    </p:spTree>
    <p:extLst>
      <p:ext uri="{BB962C8B-B14F-4D97-AF65-F5344CB8AC3E}">
        <p14:creationId xmlns:p14="http://schemas.microsoft.com/office/powerpoint/2010/main" val="2757706835"/>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619f8f53-5f22-4306-80fc-4bbe4d0bea23">HSW56HK3J2MT-298-108</_dlc_DocId>
    <_dlc_DocIdUrl xmlns="619f8f53-5f22-4306-80fc-4bbe4d0bea23">
      <Url>http://brainweb/Portals/Tools/Global/Corporate-presentation-and-movies-/_layouts/15/DocIdRedir.aspx?ID=HSW56HK3J2MT-298-108</Url>
      <Description>HSW56HK3J2MT-298-108</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4F9158AE43CEC34CB210C9BD1685734B" ma:contentTypeVersion="1" ma:contentTypeDescription="Create a new document." ma:contentTypeScope="" ma:versionID="cfbfcc5ad25c3f92a09effcf8514f9d7">
  <xsd:schema xmlns:xsd="http://www.w3.org/2001/XMLSchema" xmlns:xs="http://www.w3.org/2001/XMLSchema" xmlns:p="http://schemas.microsoft.com/office/2006/metadata/properties" xmlns:ns1="http://schemas.microsoft.com/sharepoint/v3" xmlns:ns2="619f8f53-5f22-4306-80fc-4bbe4d0bea23" targetNamespace="http://schemas.microsoft.com/office/2006/metadata/properties" ma:root="true" ma:fieldsID="33b22be00555c4979284adbbb7613775" ns1:_="" ns2:_="">
    <xsd:import namespace="http://schemas.microsoft.com/sharepoint/v3"/>
    <xsd:import namespace="619f8f53-5f22-4306-80fc-4bbe4d0bea23"/>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9f8f53-5f22-4306-80fc-4bbe4d0bea2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F2BF7A-4C8A-44B6-B7F9-78274F378166}">
  <ds:schemaRefs>
    <ds:schemaRef ds:uri="http://purl.org/dc/terms/"/>
    <ds:schemaRef ds:uri="http://schemas.microsoft.com/office/2006/metadata/properties"/>
    <ds:schemaRef ds:uri="http://schemas.microsoft.com/sharepoint/v3"/>
    <ds:schemaRef ds:uri="http://purl.org/dc/dcmitype/"/>
    <ds:schemaRef ds:uri="http://www.w3.org/XML/1998/namespace"/>
    <ds:schemaRef ds:uri="http://purl.org/dc/elements/1.1/"/>
    <ds:schemaRef ds:uri="http://schemas.microsoft.com/office/2006/documentManagement/types"/>
    <ds:schemaRef ds:uri="619f8f53-5f22-4306-80fc-4bbe4d0bea23"/>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0F2A3832-272C-4766-B510-459BBEB3A755}">
  <ds:schemaRefs>
    <ds:schemaRef ds:uri="http://schemas.microsoft.com/sharepoint/v3/contenttype/forms"/>
  </ds:schemaRefs>
</ds:datastoreItem>
</file>

<file path=customXml/itemProps3.xml><?xml version="1.0" encoding="utf-8"?>
<ds:datastoreItem xmlns:ds="http://schemas.openxmlformats.org/officeDocument/2006/customXml" ds:itemID="{0E259F40-FE34-491F-91CF-1D746466A368}">
  <ds:schemaRefs>
    <ds:schemaRef ds:uri="http://schemas.microsoft.com/sharepoint/events"/>
  </ds:schemaRefs>
</ds:datastoreItem>
</file>

<file path=customXml/itemProps4.xml><?xml version="1.0" encoding="utf-8"?>
<ds:datastoreItem xmlns:ds="http://schemas.openxmlformats.org/officeDocument/2006/customXml" ds:itemID="{ADD6A5EA-7D93-4A2C-B440-FB2375207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19f8f53-5f22-4306-80fc-4bbe4d0bea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222</TotalTime>
  <Words>1353</Words>
  <Application>Microsoft Office PowerPoint</Application>
  <PresentationFormat>On-screen Show (16:9)</PresentationFormat>
  <Paragraphs>83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MDD symptoms – American Psychiatric Association</vt:lpstr>
    </vt:vector>
  </TitlesOfParts>
  <Company>H. Lundbeck A/S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Lundbeck</dc:title>
  <dc:creator>Jakob Heldager Pedersen</dc:creator>
  <cp:lastModifiedBy>Henrik Haase</cp:lastModifiedBy>
  <cp:revision>82</cp:revision>
  <cp:lastPrinted>2014-01-28T12:18:38Z</cp:lastPrinted>
  <dcterms:created xsi:type="dcterms:W3CDTF">2017-02-09T13:53:53Z</dcterms:created>
  <dcterms:modified xsi:type="dcterms:W3CDTF">2022-02-23T08:57:14Z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0x0101004F9158AE43CEC34CB210C9BD1685734B</vt:lpwstr>
  </property>
  <property fmtid="{D5CDD505-2E9C-101B-9397-08002B2CF9AE}" pid="3" name="_dlc_DocIdItemGuid">
    <vt:lpwstr>334bca4c-a0c1-4766-9238-ea663be56655</vt:lpwstr>
  </property>
</Properties>
</file>